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sldIdLst>
    <p:sldId id="279" r:id="rId3"/>
    <p:sldId id="270" r:id="rId4"/>
    <p:sldId id="271" r:id="rId5"/>
    <p:sldId id="272" r:id="rId6"/>
    <p:sldId id="273" r:id="rId7"/>
    <p:sldId id="283" r:id="rId8"/>
    <p:sldId id="257" r:id="rId9"/>
    <p:sldId id="258" r:id="rId10"/>
    <p:sldId id="281" r:id="rId11"/>
    <p:sldId id="278" r:id="rId12"/>
    <p:sldId id="280" r:id="rId13"/>
    <p:sldId id="262" r:id="rId14"/>
    <p:sldId id="263" r:id="rId15"/>
    <p:sldId id="277" r:id="rId16"/>
    <p:sldId id="267" r:id="rId17"/>
    <p:sldId id="268" r:id="rId18"/>
    <p:sldId id="266" r:id="rId19"/>
    <p:sldId id="274" r:id="rId20"/>
    <p:sldId id="276" r:id="rId21"/>
    <p:sldId id="264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4"/>
    <p:restoredTop sz="94027"/>
  </p:normalViewPr>
  <p:slideViewPr>
    <p:cSldViewPr snapToGrid="0" snapToObjects="1">
      <p:cViewPr varScale="1">
        <p:scale>
          <a:sx n="76" d="100"/>
          <a:sy n="76" d="100"/>
        </p:scale>
        <p:origin x="5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9E7B37-AE9A-9F43-9C14-4ACE246E8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6BDC2B6-7D21-D845-8B0F-7919A83D78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7EFDC7-D381-D74D-BB2D-DBE6C9D40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C04DF-C5E0-1944-8700-6E512FD66AAB}" type="datetimeFigureOut">
              <a:rPr kumimoji="1" lang="zh-TW" altLang="en-US" smtClean="0"/>
              <a:t>2018/12/21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2FCDB80-8284-4047-9F12-F2EFF325D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954B794-1300-7B42-9046-D6BADA369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EEF07-CF41-9F48-BC62-373D5C496F4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59306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A562BE-0D2D-7D4A-9F34-DB61C4D48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3138AC2-91C0-2F44-8DBE-587A7859A9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8C817E-C5EA-3848-AAE9-2EA4E71DE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C04DF-C5E0-1944-8700-6E512FD66AAB}" type="datetimeFigureOut">
              <a:rPr kumimoji="1" lang="zh-TW" altLang="en-US" smtClean="0"/>
              <a:t>2018/12/21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454D597-E8F3-4444-AC94-312BA7455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528568-FE07-E746-81B6-5AB76D5FA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EEF07-CF41-9F48-BC62-373D5C496F4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05206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C0E5319-05B4-5C4B-9C8A-B4809022EE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7A67D32-8A2F-564E-B165-17537B8795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EC1D164-7F22-8947-BA7C-495DDA360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C04DF-C5E0-1944-8700-6E512FD66AAB}" type="datetimeFigureOut">
              <a:rPr kumimoji="1" lang="zh-TW" altLang="en-US" smtClean="0"/>
              <a:t>2018/12/21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F434A7C-A9B1-4643-956E-3FC163CE4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C23571-9EC7-B84B-AE2C-59FDE2C14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EEF07-CF41-9F48-BC62-373D5C496F4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801247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4303B-B18E-BD47-8F38-35A42670CB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1F34C3E-BC49-8E49-A905-BF834902DB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76E506-2148-E94C-9D31-DECEFF5B7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B28A6-624E-B741-A64B-DF273FE1CA39}" type="datetimeFigureOut">
              <a:rPr kumimoji="1" lang="zh-TW" altLang="en-US" smtClean="0"/>
              <a:t>2018/12/21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334E86-72E9-9843-AB10-AD0EE8583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49B29CA-C743-EE4D-A9E7-16C85F318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92B73-B033-994D-A851-45278EE2DD8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780351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73B3FC-AE80-3347-B558-9389F463C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AD69CC-2CE9-2A4A-8914-1D68E5378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9428A78-ED25-784E-BA31-FF662A7FE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B28A6-624E-B741-A64B-DF273FE1CA39}" type="datetimeFigureOut">
              <a:rPr kumimoji="1" lang="zh-TW" altLang="en-US" smtClean="0"/>
              <a:t>2018/12/21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8D0636-FF1A-854F-BE60-895C27B08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3015215-62C3-7D44-BBE0-CE82763CC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92B73-B033-994D-A851-45278EE2DD8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56756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0C94D-2201-0749-8872-64BDE8506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685B816-8953-AA42-80F5-9D2CCA0C78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944F59C-FA9E-B54E-B58C-51542C82D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B28A6-624E-B741-A64B-DF273FE1CA39}" type="datetimeFigureOut">
              <a:rPr kumimoji="1" lang="zh-TW" altLang="en-US" smtClean="0"/>
              <a:t>2018/12/21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3EA52BE-913D-E84E-8FE7-B49EC6670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AA17D1-1982-634A-BED3-C9B75A6A6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92B73-B033-994D-A851-45278EE2DD8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25631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BB20AA-F84B-FC40-B62F-F9C1D2236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406189-F1A5-3647-A74D-AE7E235EE4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4FE9E29-FA8D-7B4B-A6E0-B724831E50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8805B86-E015-C043-ADC9-6B1F17D23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B28A6-624E-B741-A64B-DF273FE1CA39}" type="datetimeFigureOut">
              <a:rPr kumimoji="1" lang="zh-TW" altLang="en-US" smtClean="0"/>
              <a:t>2018/12/21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68A2B29-A289-8E4F-8055-6C73838B2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8256EE8-C1BF-574E-8E18-53BCBB95B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92B73-B033-994D-A851-45278EE2DD8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455836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A3270C-EF02-A14C-A653-576C5F315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E500163-A358-9E47-AEEC-ABB41D825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5385287-81E3-1F4D-AD17-C2C4D24C40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990F55E-A962-0F40-9296-47BB0DEBDC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5CC7636-4498-DE4F-AD90-86A4D9D48F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B7C7472-6D1F-3641-8CA5-0D33657D6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B28A6-624E-B741-A64B-DF273FE1CA39}" type="datetimeFigureOut">
              <a:rPr kumimoji="1" lang="zh-TW" altLang="en-US" smtClean="0"/>
              <a:t>2018/12/21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E15FAC4-DFC2-5C44-8D95-3DD65381A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B39343C-CB85-D348-ADC2-BDA8DBD8F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92B73-B033-994D-A851-45278EE2DD8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0445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6A417D-DF6E-1541-89B9-9CE2B5133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74EB750-535C-4446-B77D-8180F0293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B28A6-624E-B741-A64B-DF273FE1CA39}" type="datetimeFigureOut">
              <a:rPr kumimoji="1" lang="zh-TW" altLang="en-US" smtClean="0"/>
              <a:t>2018/12/21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8BE7FA6-8F4A-314C-9170-8EFC92BA9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0D116A8-9177-ED49-B02C-679F18E13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92B73-B033-994D-A851-45278EE2DD8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29871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3803422-2F9E-734E-A173-3E0E3314F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B28A6-624E-B741-A64B-DF273FE1CA39}" type="datetimeFigureOut">
              <a:rPr kumimoji="1" lang="zh-TW" altLang="en-US" smtClean="0"/>
              <a:t>2018/12/21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E55F0E0-60F2-094F-816E-43F8273CC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CACD731-A988-214D-B55C-1C8E582ED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92B73-B033-994D-A851-45278EE2DD8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3392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693C48-87FF-4E4B-8188-25471218A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F21716-277E-4243-B4FE-45BCA00E8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9112ACF-F1C6-4543-8DB5-0A2F09088F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45B8D87-3AB0-4147-8B02-46F214961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B28A6-624E-B741-A64B-DF273FE1CA39}" type="datetimeFigureOut">
              <a:rPr kumimoji="1" lang="zh-TW" altLang="en-US" smtClean="0"/>
              <a:t>2018/12/21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105451F-DD97-8347-8793-6394BBB7C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7CCAB7A-D01A-7F46-9C24-4E1A8353D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92B73-B033-994D-A851-45278EE2DD8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6565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399F5F-017E-0341-8FAD-1D1432F05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700488-873C-B144-A2D3-513CBE847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AFC499-EFD2-F447-A91B-EFE04152B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C04DF-C5E0-1944-8700-6E512FD66AAB}" type="datetimeFigureOut">
              <a:rPr kumimoji="1" lang="zh-TW" altLang="en-US" smtClean="0"/>
              <a:t>2018/12/21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F6D3C3D-DEC7-1043-860E-77ACBC6E2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BFDC9BD-3513-A245-9F34-B25BAEB94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EEF07-CF41-9F48-BC62-373D5C496F49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1C5C6DB-305B-1B45-97D0-EBDE1A054C8C}"/>
              </a:ext>
            </a:extLst>
          </p:cNvPr>
          <p:cNvSpPr/>
          <p:nvPr userDrawn="1"/>
        </p:nvSpPr>
        <p:spPr>
          <a:xfrm>
            <a:off x="694267" y="575730"/>
            <a:ext cx="143933" cy="72000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227770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A0FF2D-650C-E049-BC09-48DF545F1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B460F3D-0F07-0C42-B8E6-0B60FC3705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7216B42-605F-B046-9166-7A8191638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E601E35-48FC-EA45-978B-92E6E572F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B28A6-624E-B741-A64B-DF273FE1CA39}" type="datetimeFigureOut">
              <a:rPr kumimoji="1" lang="zh-TW" altLang="en-US" smtClean="0"/>
              <a:t>2018/12/21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47D3F05-0E05-E349-8248-E62801D3D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F65DA99-1CFE-C942-981D-CF53D2611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92B73-B033-994D-A851-45278EE2DD8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009395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10E3A4-5448-664C-A68E-BC30B17F3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8CD4FE1-2B22-7247-BB65-135F6F1603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751232E-7F8E-D544-AE2B-0DE22825E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B28A6-624E-B741-A64B-DF273FE1CA39}" type="datetimeFigureOut">
              <a:rPr kumimoji="1" lang="zh-TW" altLang="en-US" smtClean="0"/>
              <a:t>2018/12/21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47D9A09-E26D-8E45-919A-413C2DEA7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7192AB9-AD43-0644-BD5B-C80637D11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92B73-B033-994D-A851-45278EE2DD8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27987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4C03A8A-29E6-3748-B557-534FEAE170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07E47B8-8190-6342-9163-EBC9F89282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F1C585-7DF0-5142-B6B3-C7FD76BDD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B28A6-624E-B741-A64B-DF273FE1CA39}" type="datetimeFigureOut">
              <a:rPr kumimoji="1" lang="zh-TW" altLang="en-US" smtClean="0"/>
              <a:t>2018/12/21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2C5EC9-3524-5343-937C-4C27A5C22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952880-EB43-D848-A284-0123020B5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92B73-B033-994D-A851-45278EE2DD8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9193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68CFDF-63E2-7145-9079-801DEF956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2414C71-550D-7A41-BA5A-856F298C4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4445F2-9C07-3A4D-8872-9767AB5AD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C04DF-C5E0-1944-8700-6E512FD66AAB}" type="datetimeFigureOut">
              <a:rPr kumimoji="1" lang="zh-TW" altLang="en-US" smtClean="0"/>
              <a:t>2018/12/21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4660236-CD73-554C-87D3-D7C99697B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3F7D894-E337-4B4D-ABE9-1F41C1866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EEF07-CF41-9F48-BC62-373D5C496F4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2211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856385-AAB2-C948-9B30-4B60AE283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BDABD7-BDFE-094F-9F45-74BF164A89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3DFA18A-9C85-CB4D-A62C-FB535411D3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2DB9D35-CDA2-2142-9BAB-1AA3A29A0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C04DF-C5E0-1944-8700-6E512FD66AAB}" type="datetimeFigureOut">
              <a:rPr kumimoji="1" lang="zh-TW" altLang="en-US" smtClean="0"/>
              <a:t>2018/12/21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4C61529-0787-CA47-87F9-5268E507D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E493460-F018-DF41-8338-310DC0623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EEF07-CF41-9F48-BC62-373D5C496F4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43332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BBE00C-3CCA-7D4F-B3FE-A4A9FA8C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03701B4-599F-7746-ADFB-8D7A42463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9D4C0E4-5263-EF4D-9869-5D2A0B069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2F25A63-510F-8F4A-B0F4-5ACC478F46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ED7D71B-BA8C-B247-8F4F-4DE9F2A598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D1CE2CF-C8E8-EB43-AB7B-03CF32D58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C04DF-C5E0-1944-8700-6E512FD66AAB}" type="datetimeFigureOut">
              <a:rPr kumimoji="1" lang="zh-TW" altLang="en-US" smtClean="0"/>
              <a:t>2018/12/21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F3B4B68-EA0B-ED4A-BD7D-DAF531208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97D116B-E60C-0448-8B3C-D43379F77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EEF07-CF41-9F48-BC62-373D5C496F4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923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0DEAF6-A9C2-F84B-B80A-202642629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1663901-878B-6445-AB7C-3DBDBC330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C04DF-C5E0-1944-8700-6E512FD66AAB}" type="datetimeFigureOut">
              <a:rPr kumimoji="1" lang="zh-TW" altLang="en-US" smtClean="0"/>
              <a:t>2018/12/21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22AF86-6D78-2045-A53E-3CC9754F2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B8D210E-9ECB-704D-8EA4-C8ADF173F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EEF07-CF41-9F48-BC62-373D5C496F49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961EF4E-9339-0846-A787-322F33BCFA05}"/>
              </a:ext>
            </a:extLst>
          </p:cNvPr>
          <p:cNvSpPr/>
          <p:nvPr userDrawn="1"/>
        </p:nvSpPr>
        <p:spPr>
          <a:xfrm>
            <a:off x="694267" y="575730"/>
            <a:ext cx="143933" cy="72000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74015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8751705-320D-AB4A-8E43-EF12924F2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C04DF-C5E0-1944-8700-6E512FD66AAB}" type="datetimeFigureOut">
              <a:rPr kumimoji="1" lang="zh-TW" altLang="en-US" smtClean="0"/>
              <a:t>2018/12/21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EEF608E-21DA-624D-8D6E-251AE1029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D16C782-BE8B-1F4B-90FC-D2D4CF56E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EEF07-CF41-9F48-BC62-373D5C496F4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6684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1D5889-C47A-0F49-9819-59C17208E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2665C3-79FE-A74A-B9F3-472676981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95B6EB8-9D26-5E4A-BC17-175BC7482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116316B-9FE6-3644-A06D-EAB06BAE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C04DF-C5E0-1944-8700-6E512FD66AAB}" type="datetimeFigureOut">
              <a:rPr kumimoji="1" lang="zh-TW" altLang="en-US" smtClean="0"/>
              <a:t>2018/12/21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652C4C0-1478-3348-91E9-938852209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994C38E-F4ED-AD42-A43E-284A27C27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EEF07-CF41-9F48-BC62-373D5C496F4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20029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FB7AAE-D5B3-814D-9F62-53BD98BC7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094C147-53F0-1140-972C-17722A16A9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6A5A43E-9789-8B42-887E-388361D122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7D0741B-0760-6343-BCCE-09AA43B22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C04DF-C5E0-1944-8700-6E512FD66AAB}" type="datetimeFigureOut">
              <a:rPr kumimoji="1" lang="zh-TW" altLang="en-US" smtClean="0"/>
              <a:t>2018/12/21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BF37F03-4B09-4241-95B1-42327AD1A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3CC585D-00FB-4F43-903E-4A146CB4C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EEF07-CF41-9F48-BC62-373D5C496F4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13768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8D8F709-4B77-F34C-960C-B0C6185CD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E98096E-A4C2-6046-99DF-83427E8C0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6E251F-D347-214C-99DC-5F5C1A249C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C04DF-C5E0-1944-8700-6E512FD66AAB}" type="datetimeFigureOut">
              <a:rPr kumimoji="1" lang="zh-TW" altLang="en-US" smtClean="0"/>
              <a:t>2018/12/21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EA58DEB-061A-CD41-8DEC-450716F86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17533AB-1A9A-BE41-9429-F218E43E4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EEF07-CF41-9F48-BC62-373D5C496F4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21379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44BB4B7-CA90-6A4E-9893-3AAFF9A97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4BEED15-F390-2948-9A45-E8C6CE7E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36FA40-1883-F140-9BEF-820F9E9D15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B28A6-624E-B741-A64B-DF273FE1CA39}" type="datetimeFigureOut">
              <a:rPr kumimoji="1" lang="zh-TW" altLang="en-US" smtClean="0"/>
              <a:t>2018/12/21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0762DAC-435F-7344-96E5-B5D0B393B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E89721-B15B-974D-B737-8A5A6F673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D92B73-B033-994D-A851-45278EE2DD8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73664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04B625-0175-C149-8422-4880999EF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245809"/>
            <a:ext cx="9144000" cy="15647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zh-TW" sz="4800" dirty="0"/>
              <a:t>Effective Data Presentation</a:t>
            </a:r>
            <a:br>
              <a:rPr kumimoji="1" lang="en-US" altLang="zh-TW" sz="4800" dirty="0"/>
            </a:br>
            <a:r>
              <a:rPr kumimoji="1" lang="en-US" altLang="zh-TW" sz="4800" dirty="0"/>
              <a:t>(Python Codes)</a:t>
            </a:r>
            <a:endParaRPr kumimoji="1" lang="en-US" altLang="zh-TW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3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116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Document 15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74808B3-E807-D744-8A5E-2F2882335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  <a:prstGeom prst="ellipse">
            <a:avLst/>
          </a:prstGeom>
        </p:spPr>
        <p:txBody>
          <a:bodyPr>
            <a:normAutofit fontScale="90000"/>
          </a:bodyPr>
          <a:lstStyle/>
          <a:p>
            <a:r>
              <a:rPr kumimoji="1" lang="en-US" altLang="zh-TW" sz="3200" dirty="0">
                <a:solidFill>
                  <a:srgbClr val="FFFFFF"/>
                </a:solidFill>
              </a:rPr>
              <a:t>Check individual feature</a:t>
            </a:r>
            <a:br>
              <a:rPr kumimoji="1" lang="en-US" altLang="zh-TW" sz="3200" dirty="0">
                <a:solidFill>
                  <a:srgbClr val="FFFFFF"/>
                </a:solidFill>
              </a:rPr>
            </a:br>
            <a:r>
              <a:rPr kumimoji="1" lang="en-US" altLang="zh-TW" sz="3200" dirty="0">
                <a:solidFill>
                  <a:srgbClr val="FFFFFF"/>
                </a:solidFill>
              </a:rPr>
              <a:t>(Boxplot)</a:t>
            </a:r>
            <a:endParaRPr kumimoji="1" lang="zh-TW" altLang="en-US" sz="3200" dirty="0">
              <a:solidFill>
                <a:srgbClr val="FFFFFF"/>
              </a:solidFill>
            </a:endParaRPr>
          </a:p>
        </p:txBody>
      </p:sp>
      <p:pic>
        <p:nvPicPr>
          <p:cNvPr id="4" name="圖片 3" descr="一張含有 文字, 室內, 牆 的圖片&#10;&#10;&#10;&#10;自動產生的描述">
            <a:extLst>
              <a:ext uri="{FF2B5EF4-FFF2-40B4-BE49-F238E27FC236}">
                <a16:creationId xmlns:a16="http://schemas.microsoft.com/office/drawing/2014/main" id="{18140D2D-E069-A841-9073-81665051A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941" y="640080"/>
            <a:ext cx="6973520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571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6187F82-AC18-2F4A-A563-08C01C205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>
            <a:normAutofit/>
          </a:bodyPr>
          <a:lstStyle/>
          <a:p>
            <a:r>
              <a:rPr kumimoji="1" lang="en-US" altLang="zh-TW" sz="3200" dirty="0">
                <a:solidFill>
                  <a:srgbClr val="FFFFFF"/>
                </a:solidFill>
              </a:rPr>
              <a:t>Check</a:t>
            </a:r>
            <a:br>
              <a:rPr kumimoji="1" lang="en-US" altLang="zh-TW" sz="3200" dirty="0">
                <a:solidFill>
                  <a:srgbClr val="FFFFFF"/>
                </a:solidFill>
              </a:rPr>
            </a:br>
            <a:r>
              <a:rPr kumimoji="1" lang="en-US" altLang="zh-TW" sz="3200" dirty="0">
                <a:solidFill>
                  <a:srgbClr val="FFFFFF"/>
                </a:solidFill>
              </a:rPr>
              <a:t>Empirical</a:t>
            </a:r>
            <a:br>
              <a:rPr kumimoji="1" lang="en-US" altLang="zh-TW" sz="3200" dirty="0">
                <a:solidFill>
                  <a:srgbClr val="FFFFFF"/>
                </a:solidFill>
              </a:rPr>
            </a:br>
            <a:r>
              <a:rPr kumimoji="1" lang="en-US" altLang="zh-TW" sz="3200" dirty="0">
                <a:solidFill>
                  <a:srgbClr val="FFFFFF"/>
                </a:solidFill>
              </a:rPr>
              <a:t>CDF</a:t>
            </a:r>
            <a:endParaRPr kumimoji="1" lang="zh-TW" altLang="en-US" sz="3200" dirty="0">
              <a:solidFill>
                <a:srgbClr val="FFFFFF"/>
              </a:solidFill>
            </a:endParaRPr>
          </a:p>
        </p:txBody>
      </p:sp>
      <p:pic>
        <p:nvPicPr>
          <p:cNvPr id="4" name="圖片 3" descr="一張含有 文字, 地圖 的圖片&#10;&#10;&#10;&#10;自動產生的描述">
            <a:extLst>
              <a:ext uri="{FF2B5EF4-FFF2-40B4-BE49-F238E27FC236}">
                <a16:creationId xmlns:a16="http://schemas.microsoft.com/office/drawing/2014/main" id="{A0526A09-C8EB-AA43-BF83-F2E6372AB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941" y="640080"/>
            <a:ext cx="6973520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892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D1B88D-B1ED-864F-A6E4-46F9E30F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Top 10 populated country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B820AC0-D48A-8E42-81A0-5975610B877F}"/>
              </a:ext>
            </a:extLst>
          </p:cNvPr>
          <p:cNvSpPr/>
          <p:nvPr/>
        </p:nvSpPr>
        <p:spPr>
          <a:xfrm>
            <a:off x="965200" y="1853906"/>
            <a:ext cx="103886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df_gdp = df</a:t>
            </a:r>
            <a:r>
              <a:rPr lang="zh-TW" altLang="en-US" dirty="0">
                <a:solidFill>
                  <a:schemeClr val="accent2"/>
                </a:solidFill>
              </a:rPr>
              <a:t>[[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'Country', 'Population', 'GDP ($ per capita)', 'Phones (per 1000)', 'Literacy (%)'</a:t>
            </a:r>
            <a:r>
              <a:rPr lang="zh-TW" altLang="en-US" dirty="0">
                <a:solidFill>
                  <a:schemeClr val="accent2"/>
                </a:solidFill>
              </a:rPr>
              <a:t>]]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zh-TW" altLang="en-US" dirty="0">
                <a:solidFill>
                  <a:schemeClr val="accent2"/>
                </a:solidFill>
              </a:rPr>
              <a:t>copy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</a:p>
          <a:p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df_gdp.</a:t>
            </a:r>
            <a:r>
              <a:rPr lang="zh-TW" altLang="en-US" dirty="0">
                <a:solidFill>
                  <a:schemeClr val="accent2"/>
                </a:solidFill>
              </a:rPr>
              <a:t>sort_values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by=['Population’],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ascending=False, inplace=True)</a:t>
            </a:r>
          </a:p>
          <a:p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df_gdp.</a:t>
            </a:r>
            <a:r>
              <a:rPr lang="zh-TW" altLang="en-US" dirty="0">
                <a:solidFill>
                  <a:schemeClr val="accent2"/>
                </a:solidFill>
              </a:rPr>
              <a:t>reset_index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drop=True, inplace=True)</a:t>
            </a:r>
          </a:p>
          <a:p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df_gdp = df_gdp.</a:t>
            </a:r>
            <a:r>
              <a:rPr lang="zh-TW" altLang="en-US" dirty="0">
                <a:solidFill>
                  <a:schemeClr val="accent2"/>
                </a:solidFill>
              </a:rPr>
              <a:t>iloc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[:10]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1B98D87-4978-5B44-92FC-DA1F8CE300B2}"/>
              </a:ext>
            </a:extLst>
          </p:cNvPr>
          <p:cNvGrpSpPr/>
          <p:nvPr/>
        </p:nvGrpSpPr>
        <p:grpSpPr>
          <a:xfrm>
            <a:off x="4394202" y="2532357"/>
            <a:ext cx="6553200" cy="3797300"/>
            <a:chOff x="4215954" y="2695575"/>
            <a:chExt cx="6553200" cy="3797300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03EE796A-0BB9-BF4D-9CA0-65B9352D4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15954" y="2695575"/>
              <a:ext cx="6553200" cy="3797300"/>
            </a:xfrm>
            <a:prstGeom prst="rect">
              <a:avLst/>
            </a:prstGeom>
          </p:spPr>
        </p:pic>
        <p:sp>
          <p:nvSpPr>
            <p:cNvPr id="6" name="圓角矩形 5">
              <a:extLst>
                <a:ext uri="{FF2B5EF4-FFF2-40B4-BE49-F238E27FC236}">
                  <a16:creationId xmlns:a16="http://schemas.microsoft.com/office/drawing/2014/main" id="{7D3F7A02-6246-784C-836E-0A1B030D11AC}"/>
                </a:ext>
              </a:extLst>
            </p:cNvPr>
            <p:cNvSpPr/>
            <p:nvPr/>
          </p:nvSpPr>
          <p:spPr>
            <a:xfrm>
              <a:off x="7213600" y="3708400"/>
              <a:ext cx="1049867" cy="291531"/>
            </a:xfrm>
            <a:prstGeom prst="roundRect">
              <a:avLst/>
            </a:prstGeom>
            <a:solidFill>
              <a:srgbClr val="ED7D31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圓角矩形 6">
              <a:extLst>
                <a:ext uri="{FF2B5EF4-FFF2-40B4-BE49-F238E27FC236}">
                  <a16:creationId xmlns:a16="http://schemas.microsoft.com/office/drawing/2014/main" id="{409D069C-58F7-9740-81AD-1C9E2F582411}"/>
                </a:ext>
              </a:extLst>
            </p:cNvPr>
            <p:cNvSpPr/>
            <p:nvPr/>
          </p:nvSpPr>
          <p:spPr>
            <a:xfrm>
              <a:off x="7213600" y="6095999"/>
              <a:ext cx="1049867" cy="291531"/>
            </a:xfrm>
            <a:prstGeom prst="roundRect">
              <a:avLst/>
            </a:prstGeom>
            <a:solidFill>
              <a:srgbClr val="ED7D31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A264FAD3-76D8-EC43-BA4D-1DB117333220}"/>
              </a:ext>
            </a:extLst>
          </p:cNvPr>
          <p:cNvSpPr/>
          <p:nvPr/>
        </p:nvSpPr>
        <p:spPr>
          <a:xfrm>
            <a:off x="4370139" y="2532356"/>
            <a:ext cx="405951" cy="3797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8418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29FD87-24BE-5545-B456-222F29321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Scatter plot: features comparison</a:t>
            </a:r>
            <a:r>
              <a:rPr kumimoji="1" lang="en-US" altLang="zh-TW" sz="3200" dirty="0"/>
              <a:t> (four variables)</a:t>
            </a:r>
            <a:endParaRPr kumimoji="1" lang="zh-TW" altLang="en-US" dirty="0"/>
          </a:p>
        </p:txBody>
      </p:sp>
      <p:pic>
        <p:nvPicPr>
          <p:cNvPr id="5" name="圖片 4" descr="一張含有 文字 的圖片&#10;&#10;&#10;&#10;自動產生的描述">
            <a:extLst>
              <a:ext uri="{FF2B5EF4-FFF2-40B4-BE49-F238E27FC236}">
                <a16:creationId xmlns:a16="http://schemas.microsoft.com/office/drawing/2014/main" id="{82BEE3DB-1499-A242-A695-392802F14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468" y="2978671"/>
            <a:ext cx="5486400" cy="36576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DC54E5C-0863-6544-99F9-4A5AE87F51DE}"/>
              </a:ext>
            </a:extLst>
          </p:cNvPr>
          <p:cNvSpPr/>
          <p:nvPr/>
        </p:nvSpPr>
        <p:spPr>
          <a:xfrm>
            <a:off x="982132" y="1653108"/>
            <a:ext cx="1037166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fig, ax = plt.subplots()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CS = ax.</a:t>
            </a:r>
            <a:r>
              <a:rPr lang="zh-TW" altLang="en-US" dirty="0">
                <a:solidFill>
                  <a:schemeClr val="accent2"/>
                </a:solidFill>
              </a:rPr>
              <a:t>scatter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(df_gdp['GDP ($ per capita)'], df_gdp['Phones (per 1000)'],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s=np.sqrt(df_gdp['Population'] / 1e3), 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c=df_gdp['Literacy (%)'], </a:t>
            </a:r>
            <a:r>
              <a:rPr lang="zh-TW" altLang="en-US" dirty="0">
                <a:solidFill>
                  <a:schemeClr val="accent2"/>
                </a:solidFill>
              </a:rPr>
              <a:t>cmap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=plt.cm.rainbow_r, edgecolor='k')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cbar = fig.</a:t>
            </a:r>
            <a:r>
              <a:rPr lang="zh-TW" altLang="en-US" dirty="0">
                <a:solidFill>
                  <a:schemeClr val="accent2"/>
                </a:solidFill>
              </a:rPr>
              <a:t>colorbar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(CS)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cbar.ax.set_ylabel('Literacy (%)’)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plt.xlabel('GDP ($ per capita)')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plt.ylabel('Phones (per 1000)')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plt.title('Bubble size = Population')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plt.</a:t>
            </a:r>
            <a:r>
              <a:rPr lang="zh-TW" altLang="en-US" dirty="0">
                <a:solidFill>
                  <a:schemeClr val="accent2"/>
                </a:solidFill>
              </a:rPr>
              <a:t>tight_layout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plt.</a:t>
            </a:r>
            <a:r>
              <a:rPr lang="zh-TW" altLang="en-US" dirty="0">
                <a:solidFill>
                  <a:schemeClr val="accent2"/>
                </a:solidFill>
              </a:rPr>
              <a:t>savefig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('country phone.png')</a:t>
            </a:r>
          </a:p>
        </p:txBody>
      </p:sp>
    </p:spTree>
    <p:extLst>
      <p:ext uri="{BB962C8B-B14F-4D97-AF65-F5344CB8AC3E}">
        <p14:creationId xmlns:p14="http://schemas.microsoft.com/office/powerpoint/2010/main" val="869551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C41B3F-EE7C-F34F-91C4-153011954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Scatter plot: three variables</a:t>
            </a:r>
            <a:endParaRPr kumimoji="1" lang="zh-TW" altLang="en-US" dirty="0"/>
          </a:p>
        </p:txBody>
      </p:sp>
      <p:pic>
        <p:nvPicPr>
          <p:cNvPr id="4" name="圖片 3" descr="一張含有 地圖, 文字 的圖片&#10;&#10;&#10;&#10;自動產生的描述">
            <a:extLst>
              <a:ext uri="{FF2B5EF4-FFF2-40B4-BE49-F238E27FC236}">
                <a16:creationId xmlns:a16="http://schemas.microsoft.com/office/drawing/2014/main" id="{05EB3F2F-A4A0-4B49-84CE-5FADFED73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1268"/>
            <a:ext cx="12192000" cy="32512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59C65E3-BDB2-F149-BEB8-52CB35D9A9A3}"/>
              </a:ext>
            </a:extLst>
          </p:cNvPr>
          <p:cNvSpPr/>
          <p:nvPr/>
        </p:nvSpPr>
        <p:spPr>
          <a:xfrm>
            <a:off x="685803" y="1679640"/>
            <a:ext cx="508846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fig, axes = plt.subplots(1, 4, figsize=(15, 4))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axes = axes.ravel()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cols = ['alt', 'deb', 'oxy', 'nit']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colors = ['red', 'green', 'blue', 'brown']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titles = ['Altitude', 'Discharge', 'Oxygen', 'Nitrate']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EDBEED6-49FA-8C42-AC0F-3D7184F713D0}"/>
              </a:ext>
            </a:extLst>
          </p:cNvPr>
          <p:cNvSpPr/>
          <p:nvPr/>
        </p:nvSpPr>
        <p:spPr>
          <a:xfrm>
            <a:off x="6430434" y="1679640"/>
            <a:ext cx="571076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(col, title, color, ax) in zip(cols, titles, colors, axes):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ax.plot(df_Spa['x'], df_Spa['y'], c='b')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for i in range(df_Spa.shape[0]):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ax.scatter(df_Spa['x'][i], df_Spa['y'][i], marker='o', s=marker_size[col][i] * 400, c=color, edgecolor='k')</a:t>
            </a:r>
          </a:p>
        </p:txBody>
      </p:sp>
    </p:spTree>
    <p:extLst>
      <p:ext uri="{BB962C8B-B14F-4D97-AF65-F5344CB8AC3E}">
        <p14:creationId xmlns:p14="http://schemas.microsoft.com/office/powerpoint/2010/main" val="3878702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C9ECA2-5712-CF46-BB55-BD3C0D4D9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Line Graph: comparison and trend</a:t>
            </a:r>
            <a:endParaRPr kumimoji="1" lang="zh-TW" altLang="en-US" dirty="0"/>
          </a:p>
        </p:txBody>
      </p:sp>
      <p:pic>
        <p:nvPicPr>
          <p:cNvPr id="4" name="圖片 3" descr="一張含有 文字, 地圖 的圖片&#10;&#10;&#10;&#10;自動產生的描述">
            <a:extLst>
              <a:ext uri="{FF2B5EF4-FFF2-40B4-BE49-F238E27FC236}">
                <a16:creationId xmlns:a16="http://schemas.microsoft.com/office/drawing/2014/main" id="{872E677E-7A30-0748-95A6-1B5700D8F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33" y="2970739"/>
            <a:ext cx="5486400" cy="3657600"/>
          </a:xfrm>
          <a:prstGeom prst="rect">
            <a:avLst/>
          </a:prstGeom>
        </p:spPr>
      </p:pic>
      <p:pic>
        <p:nvPicPr>
          <p:cNvPr id="6" name="圖片 5" descr="一張含有 地圖, 文字 的圖片&#10;&#10;&#10;&#10;自動產生的描述">
            <a:extLst>
              <a:ext uri="{FF2B5EF4-FFF2-40B4-BE49-F238E27FC236}">
                <a16:creationId xmlns:a16="http://schemas.microsoft.com/office/drawing/2014/main" id="{B498AA87-7052-1E44-AF7D-7C6F7B1DB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67" y="2970739"/>
            <a:ext cx="5486400" cy="36576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6F3261EC-EF73-9645-81FF-8CFCF2FAA207}"/>
              </a:ext>
            </a:extLst>
          </p:cNvPr>
          <p:cNvSpPr/>
          <p:nvPr/>
        </p:nvSpPr>
        <p:spPr>
          <a:xfrm>
            <a:off x="694267" y="1335093"/>
            <a:ext cx="10193866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 The vertical axis on trending charts should almost always </a:t>
            </a:r>
            <a:r>
              <a:rPr lang="en" altLang="zh-TW" sz="20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start at zero</a:t>
            </a:r>
            <a:r>
              <a:rPr lang="en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endParaRPr lang="en-US" altLang="zh-TW" sz="1400" dirty="0">
              <a:solidFill>
                <a:schemeClr val="accent2"/>
              </a:solidFill>
            </a:endParaRPr>
          </a:p>
          <a:p>
            <a:r>
              <a:rPr lang="zh-TW" altLang="en-US" dirty="0">
                <a:solidFill>
                  <a:schemeClr val="accent2"/>
                </a:solidFill>
              </a:rPr>
              <a:t>plt.plot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(df_tsmc.loc['Gross Margin (%)'], 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marker='o',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markersize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=5,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mfc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='white', </a:t>
            </a:r>
            <a:r>
              <a:rPr lang="zh-TW" altLang="en-US" dirty="0">
                <a:solidFill>
                  <a:schemeClr val="accent2"/>
                </a:solidFill>
              </a:rPr>
              <a:t>label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='TSMC (2330)')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plt.plot(df_mtk.loc['Gross Margin (%)'], 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marker='o',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markersize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=5,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mfc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='white', 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TW" altLang="en-US" dirty="0">
                <a:solidFill>
                  <a:schemeClr val="accent2"/>
                </a:solidFill>
              </a:rPr>
              <a:t>label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='MediaTek (2454)')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plt.xticks(</a:t>
            </a:r>
            <a:r>
              <a:rPr lang="zh-TW" altLang="en-US" dirty="0">
                <a:solidFill>
                  <a:schemeClr val="accent2"/>
                </a:solidFill>
              </a:rPr>
              <a:t>rotation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=45)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plt.ylabel('Gross Margin (%)')</a:t>
            </a:r>
          </a:p>
          <a:p>
            <a:r>
              <a:rPr lang="zh-TW" altLang="en-US" dirty="0">
                <a:solidFill>
                  <a:schemeClr val="accent2"/>
                </a:solidFill>
              </a:rPr>
              <a:t>plt.legend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(loc='lower right')</a:t>
            </a:r>
          </a:p>
        </p:txBody>
      </p:sp>
    </p:spTree>
    <p:extLst>
      <p:ext uri="{BB962C8B-B14F-4D97-AF65-F5344CB8AC3E}">
        <p14:creationId xmlns:p14="http://schemas.microsoft.com/office/powerpoint/2010/main" val="1835090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229798-4B7C-5843-8309-57FC78E89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Bar Graph: comparison and trend</a:t>
            </a:r>
            <a:endParaRPr kumimoji="1"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F964CEA-FA7F-4F41-8A80-3616759FF2AD}"/>
              </a:ext>
            </a:extLst>
          </p:cNvPr>
          <p:cNvSpPr/>
          <p:nvPr/>
        </p:nvSpPr>
        <p:spPr>
          <a:xfrm>
            <a:off x="1346200" y="1504421"/>
            <a:ext cx="7797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chemeClr val="accent2"/>
                </a:solidFill>
              </a:rPr>
              <a:t>plt.style.use</a:t>
            </a:r>
            <a:r>
              <a:rPr lang="en-US" altLang="zh-TW" dirty="0">
                <a:solidFill>
                  <a:schemeClr val="accent2"/>
                </a:solidFill>
              </a:rPr>
              <a:t>('</a:t>
            </a:r>
            <a:r>
              <a:rPr lang="en-US" altLang="zh-TW" dirty="0" err="1">
                <a:solidFill>
                  <a:schemeClr val="accent2"/>
                </a:solidFill>
              </a:rPr>
              <a:t>ggplot</a:t>
            </a:r>
            <a:r>
              <a:rPr lang="en-US" altLang="zh-TW" dirty="0">
                <a:solidFill>
                  <a:schemeClr val="accent2"/>
                </a:solidFill>
              </a:rPr>
              <a:t>')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df_mtk.iloc[4].</a:t>
            </a:r>
            <a:r>
              <a:rPr lang="zh-TW" altLang="en-US" dirty="0">
                <a:solidFill>
                  <a:schemeClr val="accent2"/>
                </a:solidFill>
              </a:rPr>
              <a:t>T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zh-TW" altLang="en-US" dirty="0">
                <a:solidFill>
                  <a:schemeClr val="accent2"/>
                </a:solidFill>
              </a:rPr>
              <a:t>plot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(kind='</a:t>
            </a:r>
            <a:r>
              <a:rPr lang="zh-TW" altLang="en-US" dirty="0">
                <a:solidFill>
                  <a:schemeClr val="accent2"/>
                </a:solidFill>
              </a:rPr>
              <a:t>bar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color='midnightblue')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plt.xticks(rotation=45)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plt.ylabel('EPS ($)')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plt.title('MediaTek (2454)')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plt.savefig('mtk eps.png')</a:t>
            </a:r>
          </a:p>
        </p:txBody>
      </p:sp>
      <p:pic>
        <p:nvPicPr>
          <p:cNvPr id="5" name="圖片 4" descr="一張含有 物件 的圖片&#10;&#10;&#10;&#10;自動產生的描述">
            <a:extLst>
              <a:ext uri="{FF2B5EF4-FFF2-40B4-BE49-F238E27FC236}">
                <a16:creationId xmlns:a16="http://schemas.microsoft.com/office/drawing/2014/main" id="{287805CB-6807-A841-97CC-7BD6349E5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468" y="2530475"/>
            <a:ext cx="5943600" cy="39624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A608C73-78A8-8E4B-8AC9-2496C5DCF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200" y="3429000"/>
            <a:ext cx="36449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43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B1465C-C843-0549-9DF5-A8AF72E04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Bar Graph: ranking (sorted values)</a:t>
            </a:r>
            <a:endParaRPr kumimoji="1"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8DE30DD-347E-F643-BE97-9F1F71A1AF27}"/>
              </a:ext>
            </a:extLst>
          </p:cNvPr>
          <p:cNvSpPr/>
          <p:nvPr/>
        </p:nvSpPr>
        <p:spPr>
          <a:xfrm>
            <a:off x="838200" y="1492240"/>
            <a:ext cx="10515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df1 = df.copy()</a:t>
            </a: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df1['GDP ($)'] = df['GDP ($ per capita)'] * df['Population']</a:t>
            </a: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df1 = df1.</a:t>
            </a:r>
            <a:r>
              <a:rPr lang="zh-TW" altLang="en-US" sz="1600" dirty="0">
                <a:solidFill>
                  <a:schemeClr val="accent2"/>
                </a:solidFill>
              </a:rPr>
              <a:t>groupby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('Region')[['Population', 'Area (sq. mi.)', 'GDP ($)']].</a:t>
            </a:r>
            <a:r>
              <a:rPr lang="zh-TW" altLang="en-US" sz="1600" dirty="0">
                <a:solidFill>
                  <a:schemeClr val="accent2"/>
                </a:solidFill>
              </a:rPr>
              <a:t>sum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df1['GDP ($ per capita)'] = df1['GDP ($)'] / df1['Population']</a:t>
            </a: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df1.drop('GDP ($)', axis=1, inplace=True)</a:t>
            </a: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df1.</a:t>
            </a:r>
            <a:r>
              <a:rPr lang="zh-TW" altLang="en-US" sz="1600" dirty="0">
                <a:solidFill>
                  <a:schemeClr val="accent2"/>
                </a:solidFill>
              </a:rPr>
              <a:t>sort_values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(by='GDP ($ per capita)', ascending=False, inplace=True)</a:t>
            </a: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df1.reset_index(inplace=True)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df1[['Region', 'GDP ($ per capita)']].head()</a:t>
            </a:r>
          </a:p>
          <a:p>
            <a:r>
              <a:rPr lang="en" altLang="zh-TW" sz="1600" dirty="0" err="1">
                <a:solidFill>
                  <a:schemeClr val="accent2"/>
                </a:solidFill>
              </a:rPr>
              <a:t>sns.barplot</a:t>
            </a:r>
            <a:r>
              <a:rPr lang="en" altLang="zh-TW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(x='GDP ($ per capita)', y='Region’, data=df1)</a:t>
            </a:r>
          </a:p>
        </p:txBody>
      </p:sp>
      <p:pic>
        <p:nvPicPr>
          <p:cNvPr id="11" name="圖片 10" descr="一張含有 螢幕擷取畫面 的圖片&#10;&#10;&#10;&#10;自動產生的描述">
            <a:extLst>
              <a:ext uri="{FF2B5EF4-FFF2-40B4-BE49-F238E27FC236}">
                <a16:creationId xmlns:a16="http://schemas.microsoft.com/office/drawing/2014/main" id="{9765D1A3-4E0E-FC44-A297-CB1C29F72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098879"/>
            <a:ext cx="5486400" cy="36576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AF77999-53AF-0043-9D4E-E3FD5A59F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533" y="4141777"/>
            <a:ext cx="36068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10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7CCD1F-C6FB-0345-BFC7-A22E1F400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Strip/Box Plot: visualizing distribution</a:t>
            </a:r>
            <a:endParaRPr kumimoji="1"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3B03946-6754-F14D-B057-34694220D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013" y="1690688"/>
            <a:ext cx="3802500" cy="5040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5BD14A6-9861-E643-B7B9-11C9F71611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406" y="1690688"/>
            <a:ext cx="38025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45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A6D42B7-C18B-B846-8B5A-341F08DAC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kumimoji="1" lang="en-US" altLang="zh-TW" sz="2600" dirty="0">
                <a:solidFill>
                  <a:srgbClr val="FFFFFF"/>
                </a:solidFill>
              </a:rPr>
              <a:t>seaborn.</a:t>
            </a:r>
            <a:br>
              <a:rPr kumimoji="1" lang="en-US" altLang="zh-TW" sz="2600" dirty="0">
                <a:solidFill>
                  <a:srgbClr val="FFFFFF"/>
                </a:solidFill>
              </a:rPr>
            </a:br>
            <a:r>
              <a:rPr kumimoji="1" lang="en-US" altLang="zh-TW" sz="2600" dirty="0" err="1">
                <a:solidFill>
                  <a:srgbClr val="FFFFFF"/>
                </a:solidFill>
              </a:rPr>
              <a:t>pairplot</a:t>
            </a:r>
            <a:r>
              <a:rPr kumimoji="1" lang="en-US" altLang="zh-TW" sz="2600" dirty="0">
                <a:solidFill>
                  <a:srgbClr val="FFFFFF"/>
                </a:solidFill>
              </a:rPr>
              <a:t>()</a:t>
            </a:r>
            <a:endParaRPr kumimoji="1" lang="zh-TW" altLang="en-US" sz="2600" dirty="0">
              <a:solidFill>
                <a:srgbClr val="FFFFFF"/>
              </a:solidFill>
            </a:endParaRPr>
          </a:p>
        </p:txBody>
      </p:sp>
      <p:pic>
        <p:nvPicPr>
          <p:cNvPr id="4" name="圖片 3" descr="一張含有 文字, 地圖 的圖片&#10;&#10;&#10;&#10;自動產生的描述">
            <a:extLst>
              <a:ext uri="{FF2B5EF4-FFF2-40B4-BE49-F238E27FC236}">
                <a16:creationId xmlns:a16="http://schemas.microsoft.com/office/drawing/2014/main" id="{4F75CB36-B531-0E4B-9FB6-006B2C9BA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514" y="0"/>
            <a:ext cx="6737684" cy="673768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F0F45A5-1073-0741-B1E3-45AD3A4D932C}"/>
              </a:ext>
            </a:extLst>
          </p:cNvPr>
          <p:cNvSpPr txBox="1"/>
          <p:nvPr/>
        </p:nvSpPr>
        <p:spPr>
          <a:xfrm>
            <a:off x="1473200" y="53001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3531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932C43-174D-C143-9944-DC00AA9FC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Importance of data visualization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3A96408-78CB-0540-9CB0-6905CE8A6152}"/>
              </a:ext>
            </a:extLst>
          </p:cNvPr>
          <p:cNvSpPr/>
          <p:nvPr/>
        </p:nvSpPr>
        <p:spPr>
          <a:xfrm>
            <a:off x="838200" y="1728172"/>
            <a:ext cx="47836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df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pd.read_csv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('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anscombe_quartet.csv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')</a:t>
            </a:r>
          </a:p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col in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df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print(</a:t>
            </a:r>
          </a:p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f'{col} mean = {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df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[col].</a:t>
            </a:r>
            <a:r>
              <a:rPr lang="en" altLang="zh-TW" dirty="0">
                <a:solidFill>
                  <a:schemeClr val="accent2"/>
                </a:solidFill>
              </a:rPr>
              <a:t>mean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():.2f}\t'</a:t>
            </a:r>
          </a:p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f'{col}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std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{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df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[col].</a:t>
            </a:r>
            <a:r>
              <a:rPr lang="en" altLang="zh-TW" dirty="0" err="1">
                <a:solidFill>
                  <a:schemeClr val="accent2"/>
                </a:solidFill>
              </a:rPr>
              <a:t>std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():.2f}'</a:t>
            </a:r>
          </a:p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0C0F60D-E010-CF40-B513-38DF39B9DA6B}"/>
              </a:ext>
            </a:extLst>
          </p:cNvPr>
          <p:cNvSpPr/>
          <p:nvPr/>
        </p:nvSpPr>
        <p:spPr>
          <a:xfrm>
            <a:off x="1150255" y="3810015"/>
            <a:ext cx="3254376" cy="2308324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x1 mean = 9.00    x1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std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3.32</a:t>
            </a:r>
          </a:p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y1 mean = 7.50    y1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std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2.03 </a:t>
            </a:r>
          </a:p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x2 mean = 9.00    x2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std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3.32 </a:t>
            </a:r>
          </a:p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y2 mean = 7.50    y2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std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2.03 </a:t>
            </a:r>
          </a:p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x3 mean = 9.00    x3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std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3.32 </a:t>
            </a:r>
          </a:p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y3 mean = 7.50    y3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std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2.03 </a:t>
            </a:r>
          </a:p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x4 mean = 9.00    x4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std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3.32 </a:t>
            </a:r>
          </a:p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y4 mean = 7.50    y4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std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2.03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53A03E1F-5719-0A45-BE50-9456ABD7C328}"/>
              </a:ext>
            </a:extLst>
          </p:cNvPr>
          <p:cNvGrpSpPr/>
          <p:nvPr/>
        </p:nvGrpSpPr>
        <p:grpSpPr>
          <a:xfrm>
            <a:off x="5785303" y="2930739"/>
            <a:ext cx="5568495" cy="3332968"/>
            <a:chOff x="5747205" y="2288899"/>
            <a:chExt cx="5568495" cy="3332968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93252853-1182-2546-BFCD-A07E74C60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47205" y="2288899"/>
              <a:ext cx="5568495" cy="3332968"/>
            </a:xfrm>
            <a:prstGeom prst="rect">
              <a:avLst/>
            </a:prstGeom>
          </p:spPr>
        </p:pic>
        <p:sp>
          <p:nvSpPr>
            <p:cNvPr id="7" name="圓角矩形 6">
              <a:extLst>
                <a:ext uri="{FF2B5EF4-FFF2-40B4-BE49-F238E27FC236}">
                  <a16:creationId xmlns:a16="http://schemas.microsoft.com/office/drawing/2014/main" id="{EC34AEC9-7E85-AA4F-B4D6-66BA18D37E70}"/>
                </a:ext>
              </a:extLst>
            </p:cNvPr>
            <p:cNvSpPr/>
            <p:nvPr/>
          </p:nvSpPr>
          <p:spPr>
            <a:xfrm>
              <a:off x="6866468" y="2692400"/>
              <a:ext cx="516466" cy="355600"/>
            </a:xfrm>
            <a:prstGeom prst="roundRect">
              <a:avLst/>
            </a:prstGeom>
            <a:solidFill>
              <a:srgbClr val="ED7D31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5A77A1B0-304A-2C47-8D2F-46B0FF0A0AE3}"/>
                </a:ext>
              </a:extLst>
            </p:cNvPr>
            <p:cNvSpPr/>
            <p:nvPr/>
          </p:nvSpPr>
          <p:spPr>
            <a:xfrm>
              <a:off x="8133519" y="3429000"/>
              <a:ext cx="516466" cy="355600"/>
            </a:xfrm>
            <a:prstGeom prst="roundRect">
              <a:avLst/>
            </a:prstGeom>
            <a:solidFill>
              <a:srgbClr val="ED7D31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圓角矩形 8">
              <a:extLst>
                <a:ext uri="{FF2B5EF4-FFF2-40B4-BE49-F238E27FC236}">
                  <a16:creationId xmlns:a16="http://schemas.microsoft.com/office/drawing/2014/main" id="{A3C9B72C-B4B8-ED45-A062-E227FAC647F8}"/>
                </a:ext>
              </a:extLst>
            </p:cNvPr>
            <p:cNvSpPr/>
            <p:nvPr/>
          </p:nvSpPr>
          <p:spPr>
            <a:xfrm>
              <a:off x="9418562" y="4144537"/>
              <a:ext cx="516466" cy="355600"/>
            </a:xfrm>
            <a:prstGeom prst="roundRect">
              <a:avLst/>
            </a:prstGeom>
            <a:solidFill>
              <a:srgbClr val="ED7D31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圓角矩形 9">
              <a:extLst>
                <a:ext uri="{FF2B5EF4-FFF2-40B4-BE49-F238E27FC236}">
                  <a16:creationId xmlns:a16="http://schemas.microsoft.com/office/drawing/2014/main" id="{2355FE16-2D3E-694E-A933-E0C511C9EBFE}"/>
                </a:ext>
              </a:extLst>
            </p:cNvPr>
            <p:cNvSpPr/>
            <p:nvPr/>
          </p:nvSpPr>
          <p:spPr>
            <a:xfrm>
              <a:off x="10671174" y="4902200"/>
              <a:ext cx="516466" cy="355600"/>
            </a:xfrm>
            <a:prstGeom prst="roundRect">
              <a:avLst/>
            </a:prstGeom>
            <a:solidFill>
              <a:srgbClr val="ED7D31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91596151-74B4-7645-89EF-AE6DA8A8055B}"/>
              </a:ext>
            </a:extLst>
          </p:cNvPr>
          <p:cNvSpPr/>
          <p:nvPr/>
        </p:nvSpPr>
        <p:spPr>
          <a:xfrm>
            <a:off x="6177718" y="1722628"/>
            <a:ext cx="47836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df.</a:t>
            </a:r>
            <a:r>
              <a:rPr lang="en" altLang="zh-TW" dirty="0" err="1">
                <a:solidFill>
                  <a:schemeClr val="accent2"/>
                </a:solidFill>
              </a:rPr>
              <a:t>corr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().</a:t>
            </a:r>
            <a:r>
              <a:rPr lang="en" altLang="zh-TW" dirty="0" err="1">
                <a:solidFill>
                  <a:schemeClr val="accent2"/>
                </a:solidFill>
              </a:rPr>
              <a:t>applymap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(lambda x: round(x, 3))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4153125-AF86-8C4A-ACCB-5021C3D5A405}"/>
              </a:ext>
            </a:extLst>
          </p:cNvPr>
          <p:cNvSpPr txBox="1"/>
          <p:nvPr/>
        </p:nvSpPr>
        <p:spPr>
          <a:xfrm>
            <a:off x="5811166" y="6492875"/>
            <a:ext cx="5516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</a:t>
            </a:r>
            <a:r>
              <a:rPr kumimoji="1" lang="en" altLang="zh-TW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github.com</a:t>
            </a:r>
            <a:r>
              <a:rPr kumimoji="1" lang="en" altLang="zh-TW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/d823944/AI-FIP-Training/tree/master/Effective-Data-Presentation</a:t>
            </a:r>
            <a:endParaRPr kumimoji="1" lang="zh-TW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731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33B8274-3E9A-4246-ACF0-88D480C633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71" r="2" b="4354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  <p:sp>
        <p:nvSpPr>
          <p:cNvPr id="12" name="Rectangle 7">
            <a:extLst>
              <a:ext uri="{FF2B5EF4-FFF2-40B4-BE49-F238E27FC236}">
                <a16:creationId xmlns:a16="http://schemas.microsoft.com/office/drawing/2014/main" id="{98663357-1843-42BB-BC09-EACA8E00E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rgbClr val="3B56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16F5B6D-48A1-1D49-88F4-741E71BE5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640081"/>
            <a:ext cx="3395130" cy="5255364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dirty="0">
                <a:solidFill>
                  <a:srgbClr val="FFFFFF"/>
                </a:solidFill>
              </a:rPr>
              <a:t>Named colors in</a:t>
            </a:r>
            <a:br>
              <a:rPr kumimoji="1" lang="en-US" altLang="zh-TW" dirty="0">
                <a:solidFill>
                  <a:srgbClr val="FFFFFF"/>
                </a:solidFill>
              </a:rPr>
            </a:br>
            <a:r>
              <a:rPr kumimoji="1" lang="en-US" altLang="zh-TW" dirty="0">
                <a:solidFill>
                  <a:srgbClr val="FFFFFF"/>
                </a:solidFill>
              </a:rPr>
              <a:t>Matplotlib</a:t>
            </a:r>
            <a:endParaRPr kumimoji="1" lang="zh-TW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288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1BC75D-B912-DD45-ADCA-0B5D6F13D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Anscombe’s quartet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41A7A9A-9052-D74F-A823-08ED53D2D644}"/>
              </a:ext>
            </a:extLst>
          </p:cNvPr>
          <p:cNvSpPr/>
          <p:nvPr/>
        </p:nvSpPr>
        <p:spPr>
          <a:xfrm>
            <a:off x="939800" y="2011739"/>
            <a:ext cx="461433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fig, axes =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plt.subplots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(2, 2,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figsize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=(8, 8))</a:t>
            </a:r>
          </a:p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axes =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axes.ravel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</a:p>
          <a:p>
            <a:endParaRPr lang="en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cols = list(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df.columns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endParaRPr lang="en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ax in enumerate(axes):</a:t>
            </a:r>
          </a:p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" altLang="zh-TW" dirty="0" err="1">
                <a:solidFill>
                  <a:schemeClr val="accent2"/>
                </a:solidFill>
              </a:rPr>
              <a:t>sns.regplot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(x=cols[2*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], y=cols[2*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+ 1], </a:t>
            </a:r>
          </a:p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data=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df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ax=ax)</a:t>
            </a:r>
          </a:p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ax.set_xlim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(0, 20)</a:t>
            </a:r>
          </a:p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ax.set_ylim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(0, 14)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圖片 7" descr="一張含有 文字, 地圖 的圖片&#10;&#10;&#10;&#10;自動產生的描述">
            <a:extLst>
              <a:ext uri="{FF2B5EF4-FFF2-40B4-BE49-F238E27FC236}">
                <a16:creationId xmlns:a16="http://schemas.microsoft.com/office/drawing/2014/main" id="{3EB054BD-60B0-6C47-9AA2-01939CA10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733" y="677333"/>
            <a:ext cx="6180667" cy="618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91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FA7572-1497-954A-AFF9-BD2541574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 err="1"/>
              <a:t>DatasaurusDozen</a:t>
            </a:r>
            <a:r>
              <a:rPr kumimoji="1" lang="en" altLang="zh-TW" sz="3200" dirty="0"/>
              <a:t> (1 of 2)</a:t>
            </a:r>
            <a:endParaRPr kumimoji="1" lang="zh-TW" altLang="en-US" dirty="0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DB85D675-1A8A-814B-AFCD-9E6CA87BF2CE}"/>
              </a:ext>
            </a:extLst>
          </p:cNvPr>
          <p:cNvGrpSpPr/>
          <p:nvPr/>
        </p:nvGrpSpPr>
        <p:grpSpPr>
          <a:xfrm>
            <a:off x="1327150" y="1447633"/>
            <a:ext cx="10255250" cy="5105400"/>
            <a:chOff x="1327150" y="1447633"/>
            <a:chExt cx="10255250" cy="5105400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AB1F27F4-4612-B642-935F-52C55A332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2835275"/>
              <a:ext cx="5486400" cy="3657600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29182CF2-465C-4B46-873F-A52986DC3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7150" y="1447633"/>
              <a:ext cx="4241800" cy="5105400"/>
            </a:xfrm>
            <a:prstGeom prst="rect">
              <a:avLst/>
            </a:prstGeom>
          </p:spPr>
        </p:pic>
        <p:cxnSp>
          <p:nvCxnSpPr>
            <p:cNvPr id="8" name="直線箭頭接點 7">
              <a:extLst>
                <a:ext uri="{FF2B5EF4-FFF2-40B4-BE49-F238E27FC236}">
                  <a16:creationId xmlns:a16="http://schemas.microsoft.com/office/drawing/2014/main" id="{FDA0F634-9740-824D-BD0E-AC7624564390}"/>
                </a:ext>
              </a:extLst>
            </p:cNvPr>
            <p:cNvCxnSpPr>
              <a:cxnSpLocks/>
            </p:cNvCxnSpPr>
            <p:nvPr/>
          </p:nvCxnSpPr>
          <p:spPr>
            <a:xfrm>
              <a:off x="5475816" y="2269067"/>
              <a:ext cx="1147236" cy="76200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圓角矩形 9">
              <a:extLst>
                <a:ext uri="{FF2B5EF4-FFF2-40B4-BE49-F238E27FC236}">
                  <a16:creationId xmlns:a16="http://schemas.microsoft.com/office/drawing/2014/main" id="{0E56CB20-6EAC-C942-AD6B-023CFFC8D7BF}"/>
                </a:ext>
              </a:extLst>
            </p:cNvPr>
            <p:cNvSpPr/>
            <p:nvPr/>
          </p:nvSpPr>
          <p:spPr>
            <a:xfrm>
              <a:off x="1581149" y="2103801"/>
              <a:ext cx="3894667" cy="300734"/>
            </a:xfrm>
            <a:prstGeom prst="roundRect">
              <a:avLst/>
            </a:prstGeom>
            <a:solidFill>
              <a:srgbClr val="ED7D31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375FE2D-1DB4-D244-87ED-B55F3DCB889E}"/>
              </a:ext>
            </a:extLst>
          </p:cNvPr>
          <p:cNvSpPr txBox="1"/>
          <p:nvPr/>
        </p:nvSpPr>
        <p:spPr>
          <a:xfrm>
            <a:off x="6784695" y="2650067"/>
            <a:ext cx="4324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might be thinking about a dataset like …</a:t>
            </a:r>
            <a:endParaRPr kumimoji="1"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561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FA7572-1497-954A-AFF9-BD2541574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 err="1"/>
              <a:t>DatasaurusDozen</a:t>
            </a:r>
            <a:r>
              <a:rPr kumimoji="1" lang="en" altLang="zh-TW" dirty="0"/>
              <a:t> </a:t>
            </a:r>
            <a:r>
              <a:rPr kumimoji="1" lang="en" altLang="zh-TW" sz="3200" dirty="0"/>
              <a:t>(2 of 2)</a:t>
            </a:r>
            <a:endParaRPr kumimoji="1" lang="zh-TW" altLang="en-US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FF17444F-0238-BF41-AAEB-6E3E3EA09938}"/>
              </a:ext>
            </a:extLst>
          </p:cNvPr>
          <p:cNvGrpSpPr/>
          <p:nvPr/>
        </p:nvGrpSpPr>
        <p:grpSpPr>
          <a:xfrm>
            <a:off x="1425742" y="1253690"/>
            <a:ext cx="9340516" cy="5604310"/>
            <a:chOff x="1425742" y="1253690"/>
            <a:chExt cx="9340516" cy="5604310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18F017BA-2E41-FA4C-839D-20118CF3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5742" y="1253690"/>
              <a:ext cx="9340516" cy="560431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0066D81-EA4B-F840-866C-B5594B52079F}"/>
                </a:ext>
              </a:extLst>
            </p:cNvPr>
            <p:cNvSpPr/>
            <p:nvPr/>
          </p:nvSpPr>
          <p:spPr>
            <a:xfrm>
              <a:off x="7027334" y="5029200"/>
              <a:ext cx="3738924" cy="18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4233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1180EDD-9EB2-4748-B08C-6D091CFE0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2315108" cy="4930246"/>
          </a:xfrm>
        </p:spPr>
        <p:txBody>
          <a:bodyPr>
            <a:normAutofit/>
          </a:bodyPr>
          <a:lstStyle/>
          <a:p>
            <a:pPr algn="r"/>
            <a:r>
              <a:rPr kumimoji="1" lang="en-US" altLang="zh-TW" dirty="0">
                <a:solidFill>
                  <a:schemeClr val="accent1"/>
                </a:solidFill>
              </a:rPr>
              <a:t>Chart</a:t>
            </a:r>
            <a:br>
              <a:rPr kumimoji="1" lang="en-US" altLang="zh-TW" dirty="0">
                <a:solidFill>
                  <a:schemeClr val="accent1"/>
                </a:solidFill>
              </a:rPr>
            </a:br>
            <a:r>
              <a:rPr kumimoji="1" lang="en-US" altLang="zh-TW" dirty="0">
                <a:solidFill>
                  <a:schemeClr val="accent1"/>
                </a:solidFill>
              </a:rPr>
              <a:t>Selection</a:t>
            </a:r>
            <a:br>
              <a:rPr kumimoji="1" lang="en-US" altLang="zh-TW" dirty="0">
                <a:solidFill>
                  <a:schemeClr val="accent1"/>
                </a:solidFill>
              </a:rPr>
            </a:br>
            <a:r>
              <a:rPr kumimoji="1" lang="en-US" altLang="zh-TW" dirty="0">
                <a:solidFill>
                  <a:schemeClr val="accent1"/>
                </a:solidFill>
              </a:rPr>
              <a:t>Cheat</a:t>
            </a:r>
            <a:br>
              <a:rPr kumimoji="1" lang="en-US" altLang="zh-TW" dirty="0">
                <a:solidFill>
                  <a:schemeClr val="accent1"/>
                </a:solidFill>
              </a:rPr>
            </a:br>
            <a:r>
              <a:rPr kumimoji="1" lang="en-US" altLang="zh-TW" dirty="0">
                <a:solidFill>
                  <a:schemeClr val="accent1"/>
                </a:solidFill>
              </a:rPr>
              <a:t>Sheet</a:t>
            </a:r>
            <a:endParaRPr kumimoji="1" lang="zh-TW" altLang="en-US" dirty="0">
              <a:solidFill>
                <a:schemeClr val="accent1"/>
              </a:solidFill>
            </a:endParaRP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影像" descr="影像">
            <a:extLst>
              <a:ext uri="{FF2B5EF4-FFF2-40B4-BE49-F238E27FC236}">
                <a16:creationId xmlns:a16="http://schemas.microsoft.com/office/drawing/2014/main" id="{D0D2A1C2-307E-844A-ADD4-9DCD38F7AD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12908" b="5347"/>
          <a:stretch/>
        </p:blipFill>
        <p:spPr>
          <a:xfrm>
            <a:off x="3266665" y="757989"/>
            <a:ext cx="8459393" cy="53420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99978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B309F8-6442-9046-93DE-E0C433307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 first glance at data</a:t>
            </a:r>
            <a:endParaRPr kumimoji="1"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693EBA-A5F7-8C48-A6F8-1F3A094FECA9}"/>
              </a:ext>
            </a:extLst>
          </p:cNvPr>
          <p:cNvSpPr/>
          <p:nvPr/>
        </p:nvSpPr>
        <p:spPr>
          <a:xfrm>
            <a:off x="838200" y="1690688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%matplotlib inline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 numpy as np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 pandas as pd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 matplotlib.pyplot as plt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 seaborn as sns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TW" altLang="en-US" dirty="0">
                <a:solidFill>
                  <a:schemeClr val="accent2"/>
                </a:solidFill>
              </a:rPr>
              <a:t>sns.set_style('whitegrid</a:t>
            </a:r>
            <a:r>
              <a:rPr lang="en-US" altLang="zh-TW" dirty="0">
                <a:solidFill>
                  <a:schemeClr val="accent2"/>
                </a:solidFill>
              </a:rPr>
              <a:t>’</a:t>
            </a:r>
            <a:r>
              <a:rPr lang="zh-TW" altLang="en-US" dirty="0">
                <a:solidFill>
                  <a:schemeClr val="accent2"/>
                </a:solidFill>
              </a:rPr>
              <a:t>)</a:t>
            </a:r>
            <a:endParaRPr lang="en-US" altLang="zh-TW" dirty="0">
              <a:solidFill>
                <a:schemeClr val="accent2"/>
              </a:solidFill>
            </a:endParaRPr>
          </a:p>
          <a:p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df = pd.read_csv('countries of the world.csv’)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print(df.shape)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print(df.dtypes)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037B60DB-6187-3C41-9353-56F969E3DDDA}"/>
              </a:ext>
            </a:extLst>
          </p:cNvPr>
          <p:cNvGrpSpPr/>
          <p:nvPr/>
        </p:nvGrpSpPr>
        <p:grpSpPr>
          <a:xfrm>
            <a:off x="5842000" y="1502688"/>
            <a:ext cx="6096000" cy="5078313"/>
            <a:chOff x="5842000" y="1502688"/>
            <a:chExt cx="6096000" cy="5078313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36C0299-5B0B-B54C-B042-C36ABFD9C46E}"/>
                </a:ext>
              </a:extLst>
            </p:cNvPr>
            <p:cNvSpPr/>
            <p:nvPr/>
          </p:nvSpPr>
          <p:spPr>
            <a:xfrm>
              <a:off x="5842000" y="1502688"/>
              <a:ext cx="6096000" cy="507831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" altLang="zh-TW" dirty="0">
                  <a:solidFill>
                    <a:schemeClr val="accent2"/>
                  </a:solidFill>
                </a:rPr>
                <a:t>(227, 20)</a:t>
              </a:r>
            </a:p>
            <a:p>
              <a:r>
                <a:rPr lang="en" altLang="zh-TW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Country object Region object Population </a:t>
              </a:r>
              <a:r>
                <a:rPr lang="en" altLang="zh-TW" dirty="0">
                  <a:solidFill>
                    <a:schemeClr val="accent2"/>
                  </a:solidFill>
                </a:rPr>
                <a:t>int64</a:t>
              </a:r>
              <a:r>
                <a:rPr lang="en" altLang="zh-TW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</a:p>
            <a:p>
              <a:r>
                <a:rPr lang="en" altLang="zh-TW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Area (sq. mi.) </a:t>
              </a:r>
              <a:r>
                <a:rPr lang="en" altLang="zh-TW" dirty="0">
                  <a:solidFill>
                    <a:schemeClr val="accent2"/>
                  </a:solidFill>
                </a:rPr>
                <a:t>int64</a:t>
              </a:r>
              <a:r>
                <a:rPr lang="en" altLang="zh-TW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</a:p>
            <a:p>
              <a:r>
                <a:rPr lang="en" altLang="zh-TW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Pop. Density (per sq. mi.) object </a:t>
              </a:r>
            </a:p>
            <a:p>
              <a:r>
                <a:rPr lang="en" altLang="zh-TW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Coastline (coast/area ratio) object </a:t>
              </a:r>
            </a:p>
            <a:p>
              <a:r>
                <a:rPr lang="en" altLang="zh-TW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Net migration object Infant mortality (per 1000 births) object GDP ($ per capita) </a:t>
              </a:r>
              <a:r>
                <a:rPr lang="en" altLang="zh-TW" dirty="0">
                  <a:solidFill>
                    <a:schemeClr val="accent2"/>
                  </a:solidFill>
                </a:rPr>
                <a:t>float64</a:t>
              </a:r>
              <a:r>
                <a:rPr lang="en" altLang="zh-TW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</a:p>
            <a:p>
              <a:r>
                <a:rPr lang="en" altLang="zh-TW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Literacy (%) object </a:t>
              </a:r>
            </a:p>
            <a:p>
              <a:r>
                <a:rPr lang="en" altLang="zh-TW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Phones (per 1000) object </a:t>
              </a:r>
            </a:p>
            <a:p>
              <a:r>
                <a:rPr lang="en" altLang="zh-TW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Arable (%) object </a:t>
              </a:r>
            </a:p>
            <a:p>
              <a:r>
                <a:rPr lang="en" altLang="zh-TW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Crops (%) object </a:t>
              </a:r>
            </a:p>
            <a:p>
              <a:r>
                <a:rPr lang="en" altLang="zh-TW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Other (%) object </a:t>
              </a:r>
            </a:p>
            <a:p>
              <a:r>
                <a:rPr lang="en" altLang="zh-TW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Climate object </a:t>
              </a:r>
            </a:p>
            <a:p>
              <a:r>
                <a:rPr lang="en" altLang="zh-TW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Birthrate object </a:t>
              </a:r>
            </a:p>
            <a:p>
              <a:r>
                <a:rPr lang="en" altLang="zh-TW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Deathrate</a:t>
              </a:r>
              <a:r>
                <a:rPr lang="en" altLang="zh-TW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object </a:t>
              </a:r>
            </a:p>
            <a:p>
              <a:r>
                <a:rPr lang="en" altLang="zh-TW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Agriculture object </a:t>
              </a:r>
            </a:p>
            <a:p>
              <a:r>
                <a:rPr lang="en" altLang="zh-TW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Industry object </a:t>
              </a:r>
            </a:p>
            <a:p>
              <a:r>
                <a:rPr lang="en" altLang="zh-TW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Service object</a:t>
              </a:r>
            </a:p>
          </p:txBody>
        </p:sp>
        <p:sp>
          <p:nvSpPr>
            <p:cNvPr id="3" name="右大括弧 2">
              <a:extLst>
                <a:ext uri="{FF2B5EF4-FFF2-40B4-BE49-F238E27FC236}">
                  <a16:creationId xmlns:a16="http://schemas.microsoft.com/office/drawing/2014/main" id="{19BAC244-D418-EC43-A555-C5ED2F53930A}"/>
                </a:ext>
              </a:extLst>
            </p:cNvPr>
            <p:cNvSpPr/>
            <p:nvPr/>
          </p:nvSpPr>
          <p:spPr>
            <a:xfrm>
              <a:off x="8619066" y="3501359"/>
              <a:ext cx="254001" cy="1250054"/>
            </a:xfrm>
            <a:prstGeom prst="rightBrac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D410F43D-22C5-8C4E-8F75-3B9B99A8BFFA}"/>
                </a:ext>
              </a:extLst>
            </p:cNvPr>
            <p:cNvSpPr txBox="1"/>
            <p:nvPr/>
          </p:nvSpPr>
          <p:spPr>
            <a:xfrm>
              <a:off x="8890000" y="3941720"/>
              <a:ext cx="26849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chemeClr val="accent1"/>
                  </a:solidFill>
                </a:rPr>
                <a:t>Should be numerical data?</a:t>
              </a:r>
              <a:endParaRPr kumimoji="1" lang="zh-TW" altLang="en-US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9912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567AD5-A7A9-0B4D-A8B4-F6703F679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 first glance at data</a:t>
            </a:r>
            <a:endParaRPr kumimoji="1"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9E665D3-CC0C-1C49-8410-8E1425293D33}"/>
              </a:ext>
            </a:extLst>
          </p:cNvPr>
          <p:cNvGrpSpPr/>
          <p:nvPr/>
        </p:nvGrpSpPr>
        <p:grpSpPr>
          <a:xfrm>
            <a:off x="1016000" y="1648881"/>
            <a:ext cx="10160000" cy="3797300"/>
            <a:chOff x="1016000" y="1648881"/>
            <a:chExt cx="10160000" cy="379730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2EA8179-8CC3-284F-84FA-9CB77599B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000" y="1648881"/>
              <a:ext cx="10160000" cy="3797300"/>
            </a:xfrm>
            <a:prstGeom prst="rect">
              <a:avLst/>
            </a:prstGeom>
          </p:spPr>
        </p:pic>
        <p:sp>
          <p:nvSpPr>
            <p:cNvPr id="7" name="圓角矩形 6">
              <a:extLst>
                <a:ext uri="{FF2B5EF4-FFF2-40B4-BE49-F238E27FC236}">
                  <a16:creationId xmlns:a16="http://schemas.microsoft.com/office/drawing/2014/main" id="{EB8D29B9-9940-8A4B-B1A0-A9F57E532BA7}"/>
                </a:ext>
              </a:extLst>
            </p:cNvPr>
            <p:cNvSpPr/>
            <p:nvPr/>
          </p:nvSpPr>
          <p:spPr>
            <a:xfrm>
              <a:off x="5029201" y="2726677"/>
              <a:ext cx="6009217" cy="592666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          </a:t>
              </a:r>
              <a:endParaRPr kumimoji="1" lang="zh-TW" altLang="en-US" dirty="0"/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471276D5-A372-C246-A713-17DF01B2D12B}"/>
              </a:ext>
            </a:extLst>
          </p:cNvPr>
          <p:cNvSpPr/>
          <p:nvPr/>
        </p:nvSpPr>
        <p:spPr>
          <a:xfrm>
            <a:off x="628650" y="4427684"/>
            <a:ext cx="6096000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>
            <a:sp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df = df.</a:t>
            </a:r>
            <a:r>
              <a:rPr lang="zh-TW" altLang="en-US" dirty="0">
                <a:solidFill>
                  <a:schemeClr val="accent2"/>
                </a:solidFill>
              </a:rPr>
              <a:t>applymap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zh-TW" altLang="en-US" dirty="0">
                <a:solidFill>
                  <a:schemeClr val="accent2"/>
                </a:solidFill>
              </a:rPr>
              <a:t>lambda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x: x.</a:t>
            </a:r>
            <a:r>
              <a:rPr lang="zh-TW" altLang="en-US" dirty="0">
                <a:solidFill>
                  <a:schemeClr val="accent2"/>
                </a:solidFill>
              </a:rPr>
              <a:t>replace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(',', '.') if (',' in str(x)) else x)</a:t>
            </a:r>
          </a:p>
          <a:p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col in df: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try: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df[col] = df[col].astype(np.float64)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except: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pass</a:t>
            </a:r>
          </a:p>
        </p:txBody>
      </p:sp>
    </p:spTree>
    <p:extLst>
      <p:ext uri="{BB962C8B-B14F-4D97-AF65-F5344CB8AC3E}">
        <p14:creationId xmlns:p14="http://schemas.microsoft.com/office/powerpoint/2010/main" val="2908833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1C581D-921A-C04F-9148-95A86E3EB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>
            <a:normAutofit/>
          </a:bodyPr>
          <a:lstStyle/>
          <a:p>
            <a:r>
              <a:rPr kumimoji="1" lang="en-US" altLang="zh-TW" sz="3200" dirty="0">
                <a:solidFill>
                  <a:srgbClr val="FFFFFF"/>
                </a:solidFill>
              </a:rPr>
              <a:t>Check individual feature</a:t>
            </a:r>
            <a:br>
              <a:rPr kumimoji="1" lang="en-US" altLang="zh-TW" sz="3200" dirty="0">
                <a:solidFill>
                  <a:srgbClr val="FFFFFF"/>
                </a:solidFill>
              </a:rPr>
            </a:br>
            <a:r>
              <a:rPr kumimoji="1" lang="en-US" altLang="zh-TW" sz="3200" dirty="0">
                <a:solidFill>
                  <a:srgbClr val="FFFFFF"/>
                </a:solidFill>
              </a:rPr>
              <a:t>(Histogram)</a:t>
            </a:r>
            <a:endParaRPr kumimoji="1" lang="zh-TW" altLang="en-US" sz="3200" dirty="0">
              <a:solidFill>
                <a:srgbClr val="FFFFFF"/>
              </a:solidFill>
            </a:endParaRPr>
          </a:p>
        </p:txBody>
      </p:sp>
      <p:pic>
        <p:nvPicPr>
          <p:cNvPr id="4" name="圖片 3" descr="一張含有 建築物, 文字 的圖片&#10;&#10;&#10;&#10;自動產生的描述">
            <a:extLst>
              <a:ext uri="{FF2B5EF4-FFF2-40B4-BE49-F238E27FC236}">
                <a16:creationId xmlns:a16="http://schemas.microsoft.com/office/drawing/2014/main" id="{CAD5836E-7A10-4C44-AEEA-DBDC3FA13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941" y="640080"/>
            <a:ext cx="6973520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92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1171</Words>
  <Application>Microsoft Macintosh PowerPoint</Application>
  <PresentationFormat>寬螢幕</PresentationFormat>
  <Paragraphs>142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Office 佈景主題</vt:lpstr>
      <vt:lpstr>自訂設計</vt:lpstr>
      <vt:lpstr>Effective Data Presentation (Python Codes)</vt:lpstr>
      <vt:lpstr>Importance of data visualization</vt:lpstr>
      <vt:lpstr>Anscombe’s quartet</vt:lpstr>
      <vt:lpstr>DatasaurusDozen (1 of 2)</vt:lpstr>
      <vt:lpstr>DatasaurusDozen (2 of 2)</vt:lpstr>
      <vt:lpstr>Chart Selection Cheat Sheet</vt:lpstr>
      <vt:lpstr>A first glance at data</vt:lpstr>
      <vt:lpstr>A first glance at data</vt:lpstr>
      <vt:lpstr>Check individual feature (Histogram)</vt:lpstr>
      <vt:lpstr>Check individual feature (Boxplot)</vt:lpstr>
      <vt:lpstr>Check Empirical CDF</vt:lpstr>
      <vt:lpstr>Top 10 populated country</vt:lpstr>
      <vt:lpstr>Scatter plot: features comparison (four variables)</vt:lpstr>
      <vt:lpstr>Scatter plot: three variables</vt:lpstr>
      <vt:lpstr>Line Graph: comparison and trend</vt:lpstr>
      <vt:lpstr>Bar Graph: comparison and trend</vt:lpstr>
      <vt:lpstr>Bar Graph: ranking (sorted values)</vt:lpstr>
      <vt:lpstr>Strip/Box Plot: visualizing distribution</vt:lpstr>
      <vt:lpstr>seaborn. pairplot()</vt:lpstr>
      <vt:lpstr>Named colors in Matplotlib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Data Presentation (Python Codes)</dc:title>
  <dc:creator>秀芬 周</dc:creator>
  <cp:lastModifiedBy>秀芬 周</cp:lastModifiedBy>
  <cp:revision>1</cp:revision>
  <dcterms:created xsi:type="dcterms:W3CDTF">2018-12-21T00:40:41Z</dcterms:created>
  <dcterms:modified xsi:type="dcterms:W3CDTF">2018-12-21T01:55:17Z</dcterms:modified>
</cp:coreProperties>
</file>